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80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180" autoAdjust="0"/>
  </p:normalViewPr>
  <p:slideViewPr>
    <p:cSldViewPr>
      <p:cViewPr varScale="1">
        <p:scale>
          <a:sx n="70" d="100"/>
          <a:sy n="70" d="100"/>
        </p:scale>
        <p:origin x="-5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D73B9D-41C3-4998-AB11-E1DF6BB22AB9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CC103-0D4A-47AD-AD22-1339AD25E0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CC103-0D4A-47AD-AD22-1339AD25E05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CC103-0D4A-47AD-AD22-1339AD25E05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CC103-0D4A-47AD-AD22-1339AD25E05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04F8D11-4653-46A1-BF2E-809B6106F7E6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4932D0-BE6F-47A9-B339-67B96FA80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F8D11-4653-46A1-BF2E-809B6106F7E6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932D0-BE6F-47A9-B339-67B96FA80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04F8D11-4653-46A1-BF2E-809B6106F7E6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84932D0-BE6F-47A9-B339-67B96FA80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F8D11-4653-46A1-BF2E-809B6106F7E6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84932D0-BE6F-47A9-B339-67B96FA80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F8D11-4653-46A1-BF2E-809B6106F7E6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84932D0-BE6F-47A9-B339-67B96FA80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04F8D11-4653-46A1-BF2E-809B6106F7E6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84932D0-BE6F-47A9-B339-67B96FA80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04F8D11-4653-46A1-BF2E-809B6106F7E6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84932D0-BE6F-47A9-B339-67B96FA80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F8D11-4653-46A1-BF2E-809B6106F7E6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84932D0-BE6F-47A9-B339-67B96FA80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F8D11-4653-46A1-BF2E-809B6106F7E6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4932D0-BE6F-47A9-B339-67B96FA80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F8D11-4653-46A1-BF2E-809B6106F7E6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84932D0-BE6F-47A9-B339-67B96FA80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04F8D11-4653-46A1-BF2E-809B6106F7E6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84932D0-BE6F-47A9-B339-67B96FA80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04F8D11-4653-46A1-BF2E-809B6106F7E6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84932D0-BE6F-47A9-B339-67B96FA80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http://www.bing.com/videos/search?q=great+gatsby+video&amp;adlt=strict&amp;docid=1116601057447&amp;mid=522F8E0D2A98749B99AE522F8E0D2A98749B99AE&amp;FORM=R5FD18" TargetMode="External"/><Relationship Id="rId7" Type="http://schemas.openxmlformats.org/officeDocument/2006/relationships/image" Target="../media/image11.jpeg"/><Relationship Id="rId2" Type="http://schemas.openxmlformats.org/officeDocument/2006/relationships/hyperlink" Target="http://www.bing.com/videos/search?q=great+gatsby+video&amp;adlt=strict&amp;docid=1268884505281&amp;mid=6E497C5B3B9827FCE8A96E497C5B3B9827FCE8A9&amp;FORM=VIVR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://www.textetc.com/criticism.html" TargetMode="External"/><Relationship Id="rId7" Type="http://schemas.openxmlformats.org/officeDocument/2006/relationships/hyperlink" Target="http://apbaionedoda.blogspot.com/2009/01/literary-criticism-map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hyperlink" Target="http://hubpages.com/hub/Historical-Literary-Criticism" TargetMode="External"/><Relationship Id="rId5" Type="http://schemas.openxmlformats.org/officeDocument/2006/relationships/hyperlink" Target="http://wwww.ksu.edu.sa/colleges/art/eng/461-Eng/Literary%20Criticism%20Map.htm" TargetMode="External"/><Relationship Id="rId4" Type="http://schemas.openxmlformats.org/officeDocument/2006/relationships/hyperlink" Target="http://www.kristisiegel.com/theory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1200"/>
            <a:ext cx="3733800" cy="397040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447800"/>
            <a:ext cx="6477000" cy="1828800"/>
          </a:xfrm>
        </p:spPr>
        <p:txBody>
          <a:bodyPr/>
          <a:lstStyle/>
          <a:p>
            <a:pPr algn="ctr"/>
            <a:r>
              <a:rPr lang="en-US" dirty="0" smtClean="0"/>
              <a:t>Historical and Biographical Lenses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6019800"/>
            <a:ext cx="7315200" cy="685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By: Amelia </a:t>
            </a:r>
            <a:r>
              <a:rPr lang="en-US" dirty="0" err="1" smtClean="0"/>
              <a:t>Penniman</a:t>
            </a:r>
            <a:r>
              <a:rPr lang="en-US" dirty="0" smtClean="0"/>
              <a:t> and Allyson </a:t>
            </a:r>
            <a:r>
              <a:rPr lang="en-US" dirty="0" err="1" smtClean="0"/>
              <a:t>Frese</a:t>
            </a:r>
            <a:r>
              <a:rPr lang="en-US" dirty="0" smtClean="0"/>
              <a:t> and </a:t>
            </a:r>
            <a:r>
              <a:rPr lang="en-US" dirty="0" smtClean="0"/>
              <a:t>Justin Norris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penniman\Local Settings\Temporary Internet Files\Content.IE5\7JM93CE0\MPj044234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5029200"/>
          </a:xfrm>
        </p:spPr>
        <p:txBody>
          <a:bodyPr/>
          <a:lstStyle/>
          <a:p>
            <a:pPr algn="ctr">
              <a:lnSpc>
                <a:spcPct val="200000"/>
              </a:lnSpc>
            </a:pPr>
            <a:r>
              <a:rPr lang="en-US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Historical:</a:t>
            </a:r>
          </a:p>
          <a:p>
            <a:pPr lvl="1" algn="ctr">
              <a:lnSpc>
                <a:spcPct val="200000"/>
              </a:lnSpc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Reflection of time period</a:t>
            </a:r>
          </a:p>
          <a:p>
            <a:pPr algn="ctr">
              <a:lnSpc>
                <a:spcPct val="200000"/>
              </a:lnSpc>
            </a:pPr>
            <a:r>
              <a:rPr lang="en-US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Biographical:</a:t>
            </a:r>
          </a:p>
          <a:p>
            <a:pPr lvl="1" algn="ctr">
              <a:lnSpc>
                <a:spcPct val="200000"/>
              </a:lnSpc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Reflection of self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penniman\Local Settings\Temporary Internet Files\Content.IE5\3HK6PA5G\MCj038355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1524000"/>
            <a:ext cx="1905000" cy="4953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dirty="0" smtClean="0"/>
              <a:t>QUESTIONS ASKED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8686800" cy="5486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1900" dirty="0" smtClean="0"/>
              <a:t>What is the time period in which the piece was written?</a:t>
            </a:r>
          </a:p>
          <a:p>
            <a:pPr>
              <a:lnSpc>
                <a:spcPct val="150000"/>
              </a:lnSpc>
            </a:pPr>
            <a:r>
              <a:rPr lang="en-US" sz="1900" dirty="0" smtClean="0"/>
              <a:t>Does the time period affect why it was written?</a:t>
            </a:r>
          </a:p>
          <a:p>
            <a:pPr>
              <a:lnSpc>
                <a:spcPct val="150000"/>
              </a:lnSpc>
            </a:pPr>
            <a:r>
              <a:rPr lang="en-US" sz="1900" dirty="0" smtClean="0"/>
              <a:t>How does the time period influence the characters’/narrator’s actions… how does it not?</a:t>
            </a:r>
          </a:p>
          <a:p>
            <a:pPr>
              <a:lnSpc>
                <a:spcPct val="150000"/>
              </a:lnSpc>
            </a:pPr>
            <a:r>
              <a:rPr lang="en-US" sz="1900" dirty="0" smtClean="0"/>
              <a:t>What is the author’s background?</a:t>
            </a:r>
          </a:p>
          <a:p>
            <a:pPr>
              <a:lnSpc>
                <a:spcPct val="150000"/>
              </a:lnSpc>
            </a:pPr>
            <a:r>
              <a:rPr lang="en-US" sz="1900" dirty="0" smtClean="0"/>
              <a:t>Does conflict in the book correspond with the historical period?</a:t>
            </a:r>
          </a:p>
          <a:p>
            <a:pPr>
              <a:lnSpc>
                <a:spcPct val="150000"/>
              </a:lnSpc>
            </a:pPr>
            <a:r>
              <a:rPr lang="en-US" sz="1900" dirty="0" smtClean="0"/>
              <a:t>Was the author a part of any significant historical happenings in his/her life?</a:t>
            </a:r>
          </a:p>
          <a:p>
            <a:pPr>
              <a:lnSpc>
                <a:spcPct val="150000"/>
              </a:lnSpc>
            </a:pPr>
            <a:r>
              <a:rPr lang="en-US" sz="1900" dirty="0" smtClean="0"/>
              <a:t>What cultural aspects of the time could have changed the plot?</a:t>
            </a:r>
          </a:p>
          <a:p>
            <a:pPr>
              <a:lnSpc>
                <a:spcPct val="150000"/>
              </a:lnSpc>
            </a:pPr>
            <a:r>
              <a:rPr lang="en-US" sz="1900" dirty="0" smtClean="0"/>
              <a:t>What does the work reveal about the author’s life?</a:t>
            </a:r>
          </a:p>
          <a:p>
            <a:pPr>
              <a:lnSpc>
                <a:spcPct val="150000"/>
              </a:lnSpc>
            </a:pPr>
            <a:r>
              <a:rPr lang="en-US" sz="1900" dirty="0" smtClean="0"/>
              <a:t>How does the author incorporate events from his/her own life in the text?</a:t>
            </a:r>
          </a:p>
          <a:p>
            <a:pPr>
              <a:lnSpc>
                <a:spcPct val="150000"/>
              </a:lnSpc>
            </a:pPr>
            <a:r>
              <a:rPr lang="en-US" sz="1900" dirty="0" smtClean="0"/>
              <a:t>What historical events are present in the work</a:t>
            </a:r>
            <a:r>
              <a:rPr lang="en-US" sz="1900" dirty="0" smtClean="0"/>
              <a:t>?</a:t>
            </a:r>
          </a:p>
          <a:p>
            <a:pPr>
              <a:lnSpc>
                <a:spcPct val="150000"/>
              </a:lnSpc>
            </a:pPr>
            <a:r>
              <a:rPr lang="en-US" sz="1900" dirty="0" smtClean="0"/>
              <a:t>Did the author intend to communicate something to his/her audience through the work?</a:t>
            </a:r>
          </a:p>
          <a:p>
            <a:pPr>
              <a:lnSpc>
                <a:spcPct val="150000"/>
              </a:lnSpc>
            </a:pPr>
            <a:endParaRPr lang="en-US" sz="1900" dirty="0" smtClean="0"/>
          </a:p>
          <a:p>
            <a:pPr>
              <a:lnSpc>
                <a:spcPct val="150000"/>
              </a:lnSpc>
              <a:buNone/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penniman\Local Settings\Temporary Internet Files\Content.IE5\7JM93CE0\MCj042446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286000"/>
            <a:ext cx="3999533" cy="344011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371600"/>
            <a:ext cx="8610600" cy="5334000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dirty="0" smtClean="0"/>
              <a:t>Helps place allusions</a:t>
            </a:r>
          </a:p>
          <a:p>
            <a:pPr algn="ctr">
              <a:lnSpc>
                <a:spcPct val="200000"/>
              </a:lnSpc>
            </a:pPr>
            <a:r>
              <a:rPr lang="en-US" dirty="0" smtClean="0"/>
              <a:t>Clarifies author’s intent</a:t>
            </a:r>
          </a:p>
          <a:p>
            <a:pPr algn="ctr">
              <a:lnSpc>
                <a:spcPct val="200000"/>
              </a:lnSpc>
            </a:pPr>
            <a:r>
              <a:rPr lang="en-US" dirty="0" smtClean="0"/>
              <a:t>Gives information about the author</a:t>
            </a:r>
          </a:p>
          <a:p>
            <a:pPr algn="ctr">
              <a:lnSpc>
                <a:spcPct val="200000"/>
              </a:lnSpc>
            </a:pPr>
            <a:r>
              <a:rPr lang="en-US" dirty="0" smtClean="0"/>
              <a:t>Gives information about the time period</a:t>
            </a:r>
          </a:p>
          <a:p>
            <a:pPr algn="ctr">
              <a:lnSpc>
                <a:spcPct val="200000"/>
              </a:lnSpc>
            </a:pPr>
            <a:r>
              <a:rPr lang="en-US" dirty="0" smtClean="0"/>
              <a:t>Reader can make comparisons between time periods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penniman\Local Settings\Temporary Internet Files\Content.IE5\3HK6PA5G\MCj042446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828800"/>
            <a:ext cx="4293163" cy="4038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828800"/>
            <a:ext cx="8686800" cy="449580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/>
              <a:t>Background information on the author/time period must be known </a:t>
            </a:r>
          </a:p>
          <a:p>
            <a:pPr algn="ctr">
              <a:lnSpc>
                <a:spcPct val="150000"/>
              </a:lnSpc>
            </a:pPr>
            <a:r>
              <a:rPr lang="en-US" dirty="0" smtClean="0"/>
              <a:t>Can limit the reader’s creativity in analyzing the text</a:t>
            </a:r>
          </a:p>
          <a:p>
            <a:pPr algn="ctr">
              <a:lnSpc>
                <a:spcPct val="200000"/>
              </a:lnSpc>
            </a:pPr>
            <a:r>
              <a:rPr lang="en-US" dirty="0" smtClean="0"/>
              <a:t>Possible confusion between author and narrator/main character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057400"/>
            <a:ext cx="8153400" cy="4800600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200000"/>
              </a:lnSpc>
            </a:pPr>
            <a:r>
              <a:rPr lang="en-US" sz="2800" i="1" dirty="0" smtClean="0"/>
              <a:t>The Great </a:t>
            </a:r>
            <a:r>
              <a:rPr lang="en-US" sz="2800" i="1" dirty="0" smtClean="0"/>
              <a:t>Gatsby</a:t>
            </a:r>
          </a:p>
          <a:p>
            <a:pPr lvl="1" algn="ctr">
              <a:lnSpc>
                <a:spcPct val="200000"/>
              </a:lnSpc>
            </a:pPr>
            <a:r>
              <a:rPr lang="en-US" sz="2500" i="1" dirty="0" smtClean="0">
                <a:solidFill>
                  <a:srgbClr val="FF0000"/>
                </a:solidFill>
                <a:hlinkClick r:id="rId2"/>
              </a:rPr>
              <a:t>Great Gatsby 1</a:t>
            </a:r>
            <a:endParaRPr lang="en-US" sz="2500" i="1" dirty="0" smtClean="0">
              <a:solidFill>
                <a:srgbClr val="FF0000"/>
              </a:solidFill>
            </a:endParaRPr>
          </a:p>
          <a:p>
            <a:pPr lvl="1" algn="ctr">
              <a:lnSpc>
                <a:spcPct val="200000"/>
              </a:lnSpc>
            </a:pPr>
            <a:r>
              <a:rPr lang="en-US" sz="2500" i="1" dirty="0" smtClean="0">
                <a:solidFill>
                  <a:srgbClr val="FF0000"/>
                </a:solidFill>
                <a:hlinkClick r:id="rId3"/>
              </a:rPr>
              <a:t>Great Gatsby 2</a:t>
            </a:r>
            <a:endParaRPr lang="en-US" sz="2500" i="1" dirty="0" smtClean="0">
              <a:solidFill>
                <a:srgbClr val="FF0000"/>
              </a:solidFill>
            </a:endParaRPr>
          </a:p>
          <a:p>
            <a:pPr algn="ctr">
              <a:lnSpc>
                <a:spcPct val="200000"/>
              </a:lnSpc>
            </a:pPr>
            <a:r>
              <a:rPr lang="en-US" sz="2800" i="1" dirty="0" smtClean="0"/>
              <a:t>The Adventures of Huckleberry Finn</a:t>
            </a:r>
          </a:p>
          <a:p>
            <a:pPr algn="ctr">
              <a:lnSpc>
                <a:spcPct val="200000"/>
              </a:lnSpc>
            </a:pPr>
            <a:r>
              <a:rPr lang="en-US" sz="2800" i="1" dirty="0" smtClean="0"/>
              <a:t>The Scarlet Letter</a:t>
            </a:r>
          </a:p>
          <a:p>
            <a:pPr algn="ctr">
              <a:lnSpc>
                <a:spcPct val="200000"/>
              </a:lnSpc>
            </a:pPr>
            <a:r>
              <a:rPr lang="en-US" sz="2800" i="1" dirty="0" smtClean="0"/>
              <a:t>To Kill A Mockingbird</a:t>
            </a:r>
          </a:p>
          <a:p>
            <a:pPr algn="ctr">
              <a:lnSpc>
                <a:spcPct val="200000"/>
              </a:lnSpc>
            </a:pPr>
            <a:r>
              <a:rPr lang="en-US" sz="2800" i="1" dirty="0" smtClean="0"/>
              <a:t>Walden</a:t>
            </a:r>
            <a:endParaRPr lang="en-US" sz="2800" i="1" dirty="0"/>
          </a:p>
        </p:txBody>
      </p:sp>
      <p:pic>
        <p:nvPicPr>
          <p:cNvPr id="6" name="Picture 5" descr="72181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0" y="152400"/>
            <a:ext cx="1115568" cy="1828800"/>
          </a:xfrm>
          <a:prstGeom prst="rect">
            <a:avLst/>
          </a:prstGeom>
        </p:spPr>
      </p:pic>
      <p:pic>
        <p:nvPicPr>
          <p:cNvPr id="11" name="Picture 10" descr="0553210092_01_LZZZZZZ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81400" y="152400"/>
            <a:ext cx="1124231" cy="1828800"/>
          </a:xfrm>
          <a:prstGeom prst="rect">
            <a:avLst/>
          </a:prstGeom>
        </p:spPr>
      </p:pic>
      <p:pic>
        <p:nvPicPr>
          <p:cNvPr id="12" name="Picture 11" descr="walde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76800" y="152400"/>
            <a:ext cx="1077585" cy="1828800"/>
          </a:xfrm>
          <a:prstGeom prst="rect">
            <a:avLst/>
          </a:prstGeom>
        </p:spPr>
      </p:pic>
      <p:pic>
        <p:nvPicPr>
          <p:cNvPr id="13" name="Picture 12" descr="the-great-gatsby.jpg"/>
          <p:cNvPicPr>
            <a:picLocks noChangeAspect="1"/>
          </p:cNvPicPr>
          <p:nvPr/>
        </p:nvPicPr>
        <p:blipFill>
          <a:blip r:embed="rId7" cstate="print"/>
          <a:srcRect l="5233" t="7373" r="5799" b="4147"/>
          <a:stretch>
            <a:fillRect/>
          </a:stretch>
        </p:blipFill>
        <p:spPr>
          <a:xfrm>
            <a:off x="6096000" y="152400"/>
            <a:ext cx="1295400" cy="1828800"/>
          </a:xfrm>
          <a:prstGeom prst="rect">
            <a:avLst/>
          </a:prstGeom>
        </p:spPr>
      </p:pic>
      <p:pic>
        <p:nvPicPr>
          <p:cNvPr id="14" name="Picture 13" descr="to_kill_a_mocking_bird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543800" y="152400"/>
            <a:ext cx="1141172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iami_hotel_001p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REAL WORLD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153400" cy="449580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F78009"/>
                </a:solidFill>
              </a:rPr>
              <a:t>English</a:t>
            </a:r>
          </a:p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F78009"/>
                </a:solidFill>
              </a:rPr>
              <a:t>Analyzing art</a:t>
            </a:r>
          </a:p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F78009"/>
                </a:solidFill>
              </a:rPr>
              <a:t>Reading </a:t>
            </a:r>
            <a:r>
              <a:rPr lang="en-US" sz="3200" dirty="0" smtClean="0">
                <a:solidFill>
                  <a:srgbClr val="F78009"/>
                </a:solidFill>
              </a:rPr>
              <a:t>history </a:t>
            </a:r>
            <a:r>
              <a:rPr lang="en-US" sz="3200" dirty="0" smtClean="0">
                <a:solidFill>
                  <a:srgbClr val="F78009"/>
                </a:solidFill>
              </a:rPr>
              <a:t>textbooks</a:t>
            </a:r>
          </a:p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F78009"/>
                </a:solidFill>
              </a:rPr>
              <a:t>Newspapers</a:t>
            </a:r>
          </a:p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F78009"/>
                </a:solidFill>
              </a:rPr>
              <a:t>Other forms of </a:t>
            </a:r>
            <a:r>
              <a:rPr lang="en-US" sz="3200" dirty="0" smtClean="0">
                <a:solidFill>
                  <a:srgbClr val="F78009"/>
                </a:solidFill>
              </a:rPr>
              <a:t>media</a:t>
            </a:r>
            <a:endParaRPr lang="en-US" sz="3200" dirty="0" smtClean="0">
              <a:solidFill>
                <a:srgbClr val="F7800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THE LENS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0" y="1981200"/>
            <a:ext cx="8153400" cy="4495800"/>
          </a:xfrm>
        </p:spPr>
        <p:txBody>
          <a:bodyPr>
            <a:normAutofit/>
          </a:bodyPr>
          <a:lstStyle/>
          <a:p>
            <a:pPr algn="just">
              <a:lnSpc>
                <a:spcPct val="300000"/>
              </a:lnSpc>
            </a:pPr>
            <a:r>
              <a:rPr lang="en-US" sz="3600" dirty="0" smtClean="0"/>
              <a:t>Where?</a:t>
            </a:r>
          </a:p>
          <a:p>
            <a:pPr algn="just">
              <a:lnSpc>
                <a:spcPct val="300000"/>
              </a:lnSpc>
            </a:pPr>
            <a:r>
              <a:rPr lang="en-US" sz="3600" dirty="0" smtClean="0"/>
              <a:t>How?</a:t>
            </a:r>
            <a:endParaRPr lang="en-US" sz="3600" dirty="0"/>
          </a:p>
        </p:txBody>
      </p:sp>
      <p:pic>
        <p:nvPicPr>
          <p:cNvPr id="4098" name="Picture 2" descr="C:\Documents and Settings\apenniman\Local Settings\Temporary Internet Files\Content.IE5\3U0EMIFF\MCHH01619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3276600" cy="5000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153400" cy="4495800"/>
          </a:xfrm>
        </p:spPr>
        <p:txBody>
          <a:bodyPr/>
          <a:lstStyle/>
          <a:p>
            <a:r>
              <a:rPr lang="en-US" i="1" u="sng" dirty="0" smtClean="0">
                <a:hlinkClick r:id="rId3"/>
              </a:rPr>
              <a:t>http://www.textetc.com/criticism.html</a:t>
            </a:r>
            <a:endParaRPr lang="en-US" dirty="0" smtClean="0"/>
          </a:p>
          <a:p>
            <a:r>
              <a:rPr lang="en-US" u="sng" dirty="0" smtClean="0">
                <a:hlinkClick r:id="rId4"/>
              </a:rPr>
              <a:t>http://www.kristisiegel.com/theory.htm</a:t>
            </a:r>
            <a:endParaRPr lang="en-US" dirty="0" smtClean="0"/>
          </a:p>
          <a:p>
            <a:r>
              <a:rPr lang="en-US" u="sng" dirty="0" smtClean="0">
                <a:hlinkClick r:id="rId5"/>
              </a:rPr>
              <a:t>http://wwww.ksu.edu.sa/colleges/art/eng/461-Eng/Literary%20Criticism%20Map.htm</a:t>
            </a:r>
            <a:endParaRPr lang="en-US" dirty="0" smtClean="0"/>
          </a:p>
          <a:p>
            <a:r>
              <a:rPr lang="en-US" u="sng" dirty="0" smtClean="0">
                <a:hlinkClick r:id="rId6"/>
              </a:rPr>
              <a:t>http://hubpages.com/hub/Historical-Literary-Criticism</a:t>
            </a:r>
            <a:endParaRPr lang="en-US" dirty="0" smtClean="0"/>
          </a:p>
          <a:p>
            <a:r>
              <a:rPr lang="en-US" u="sng" dirty="0" smtClean="0">
                <a:hlinkClick r:id="rId7"/>
              </a:rPr>
              <a:t>http://apbaionedoda.blogspot.com/2009/01/literary-criticism-map.html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MSj00746870000[1].wav">
            <a:hlinkClick r:id="" action="ppaction://media"/>
          </p:cNvPr>
          <p:cNvPicPr>
            <a:picLocks noRot="1" noChangeAspect="1"/>
          </p:cNvPicPr>
          <p:nvPr>
            <a:wavAudioFile r:embed="rId1" name="MSj00746870000[1].wav"/>
          </p:nvPr>
        </p:nvPicPr>
        <p:blipFill>
          <a:blip r:embed="rId8" cstate="print"/>
          <a:stretch>
            <a:fillRect/>
          </a:stretch>
        </p:blipFill>
        <p:spPr>
          <a:xfrm>
            <a:off x="8763000" y="6553200"/>
            <a:ext cx="152400" cy="15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164</TotalTime>
  <Words>271</Words>
  <Application>Microsoft Office PowerPoint</Application>
  <PresentationFormat>On-screen Show (4:3)</PresentationFormat>
  <Paragraphs>56</Paragraphs>
  <Slides>9</Slides>
  <Notes>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Historical and Biographical Lenses</vt:lpstr>
      <vt:lpstr>DEFINITIONS</vt:lpstr>
      <vt:lpstr>QUESTIONS ASKED</vt:lpstr>
      <vt:lpstr>ADVANTAGES</vt:lpstr>
      <vt:lpstr>DISADVANTAGES</vt:lpstr>
      <vt:lpstr>USES</vt:lpstr>
      <vt:lpstr>THE REAL WORLD</vt:lpstr>
      <vt:lpstr>APPLYING THE LENS</vt:lpstr>
      <vt:lpstr>Sources</vt:lpstr>
    </vt:vector>
  </TitlesOfParts>
  <Company>REG4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Historical and Biographical Lenses</dc:title>
  <dc:creator>apenniman</dc:creator>
  <cp:lastModifiedBy>apenniman</cp:lastModifiedBy>
  <cp:revision>26</cp:revision>
  <dcterms:created xsi:type="dcterms:W3CDTF">2009-09-21T17:27:52Z</dcterms:created>
  <dcterms:modified xsi:type="dcterms:W3CDTF">2009-09-23T18:15:46Z</dcterms:modified>
</cp:coreProperties>
</file>